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300" r:id="rId4"/>
    <p:sldId id="259" r:id="rId5"/>
    <p:sldId id="286" r:id="rId6"/>
    <p:sldId id="287" r:id="rId7"/>
    <p:sldId id="288" r:id="rId8"/>
    <p:sldId id="280" r:id="rId9"/>
    <p:sldId id="289" r:id="rId10"/>
    <p:sldId id="290" r:id="rId11"/>
    <p:sldId id="293" r:id="rId12"/>
    <p:sldId id="294" r:id="rId13"/>
    <p:sldId id="295" r:id="rId14"/>
    <p:sldId id="296" r:id="rId15"/>
    <p:sldId id="297" r:id="rId16"/>
    <p:sldId id="298" r:id="rId17"/>
    <p:sldId id="275" r:id="rId18"/>
    <p:sldId id="299" r:id="rId19"/>
    <p:sldId id="281" r:id="rId20"/>
    <p:sldId id="291" r:id="rId21"/>
    <p:sldId id="292" r:id="rId22"/>
    <p:sldId id="279" r:id="rId23"/>
  </p:sldIdLst>
  <p:sldSz cx="18288000" cy="10287000"/>
  <p:notesSz cx="6858000" cy="9144000"/>
  <p:embeddedFontLst>
    <p:embeddedFont>
      <p:font typeface="Bricolage Grotesque Bold" panose="020B0604020202020204" charset="0"/>
      <p:regular r:id="rId24"/>
    </p:embeddedFont>
    <p:embeddedFont>
      <p:font typeface="Bricolage Grotesque" panose="020B0604020202020204" charset="0"/>
      <p:regular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22" autoAdjust="0"/>
  </p:normalViewPr>
  <p:slideViewPr>
    <p:cSldViewPr>
      <p:cViewPr varScale="1">
        <p:scale>
          <a:sx n="77" d="100"/>
          <a:sy n="77" d="100"/>
        </p:scale>
        <p:origin x="396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.svg>
</file>

<file path=ppt/media/image30.png>
</file>

<file path=ppt/media/image30.sv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2026-01-16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0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15677043" y="6462606"/>
            <a:ext cx="3467057" cy="4305236"/>
            <a:chOff x="0" y="0"/>
            <a:chExt cx="4622743" cy="5740315"/>
          </a:xfrm>
        </p:grpSpPr>
        <p:sp>
          <p:nvSpPr>
            <p:cNvPr id="5" name="Freeform 5"/>
            <p:cNvSpPr/>
            <p:nvPr/>
          </p:nvSpPr>
          <p:spPr>
            <a:xfrm rot="-2700000">
              <a:off x="-124706" y="1478676"/>
              <a:ext cx="4872155" cy="1665391"/>
            </a:xfrm>
            <a:custGeom>
              <a:avLst/>
              <a:gdLst/>
              <a:ahLst/>
              <a:cxnLst/>
              <a:rect l="l" t="t" r="r" b="b"/>
              <a:pathLst>
                <a:path w="4872155" h="1665391">
                  <a:moveTo>
                    <a:pt x="0" y="0"/>
                  </a:moveTo>
                  <a:lnTo>
                    <a:pt x="4872155" y="0"/>
                  </a:lnTo>
                  <a:lnTo>
                    <a:pt x="4872155" y="1665391"/>
                  </a:lnTo>
                  <a:lnTo>
                    <a:pt x="0" y="1665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=""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6" name="Group 6"/>
            <p:cNvGrpSpPr/>
            <p:nvPr/>
          </p:nvGrpSpPr>
          <p:grpSpPr>
            <a:xfrm rot="8100000">
              <a:off x="-106337" y="2577879"/>
              <a:ext cx="4835418" cy="1702128"/>
              <a:chOff x="0" y="0"/>
              <a:chExt cx="954623" cy="336039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95462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954623" h="336039">
                    <a:moveTo>
                      <a:pt x="751423" y="0"/>
                    </a:moveTo>
                    <a:cubicBezTo>
                      <a:pt x="863647" y="0"/>
                      <a:pt x="954623" y="75225"/>
                      <a:pt x="954623" y="168020"/>
                    </a:cubicBezTo>
                    <a:cubicBezTo>
                      <a:pt x="954623" y="260814"/>
                      <a:pt x="863647" y="336039"/>
                      <a:pt x="75142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64748B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19050"/>
                <a:ext cx="954623" cy="355089"/>
              </a:xfrm>
              <a:prstGeom prst="rect">
                <a:avLst/>
              </a:prstGeom>
            </p:spPr>
            <p:txBody>
              <a:bodyPr lIns="18752" tIns="18752" rIns="18752" bIns="18752" rtlCol="0" anchor="ctr"/>
              <a:lstStyle/>
              <a:p>
                <a:pPr marL="0" lvl="0" indent="0" algn="ctr">
                  <a:lnSpc>
                    <a:spcPts val="755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sp>
        <p:nvSpPr>
          <p:cNvPr id="9" name="TextBox 9"/>
          <p:cNvSpPr txBox="1"/>
          <p:nvPr/>
        </p:nvSpPr>
        <p:spPr>
          <a:xfrm>
            <a:off x="1371600" y="2476500"/>
            <a:ext cx="17378364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6400" b="1" dirty="0"/>
              <a:t>BUỔI 10 CONTEXT API &amp; GLOBAL STATE</a:t>
            </a:r>
            <a:endParaRPr lang="en-US" sz="6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0" y="5448300"/>
            <a:ext cx="11591759" cy="29529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62000" y="2857500"/>
            <a:ext cx="16383000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vi-VN" sz="3200" dirty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Trường hợp bạn muốn sử dụng go, goBack, goForward trong lịch sử trình duyệt</a:t>
            </a:r>
            <a:endParaRPr lang="en-US" sz="3200" dirty="0" smtClean="0">
              <a:ea typeface="Calibri" panose="020F0502020204030204" pitchFamily="34" charset="0"/>
              <a:cs typeface="Calibri" panose="020F0502020204030204" pitchFamily="34" charset="0"/>
              <a:sym typeface="Bricolage Grotesque"/>
            </a:endParaRPr>
          </a:p>
        </p:txBody>
      </p:sp>
      <p:sp>
        <p:nvSpPr>
          <p:cNvPr id="6" name="TextBox 2"/>
          <p:cNvSpPr txBox="1"/>
          <p:nvPr/>
        </p:nvSpPr>
        <p:spPr>
          <a:xfrm>
            <a:off x="152400" y="723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useNavigate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0" y="3848100"/>
            <a:ext cx="11430000" cy="5976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012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23900" y="2220470"/>
            <a:ext cx="17145000" cy="28462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vi-VN" sz="3200" dirty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Sử dụng tham số thứ hai của `navigate` để chỉ thay đổi URL chứ không muốn URL đó lưu lại trong lịch sử trình duyệt. </a:t>
            </a:r>
            <a:endParaRPr lang="en-US" sz="3200" dirty="0" smtClean="0">
              <a:ea typeface="Calibri" panose="020F0502020204030204" pitchFamily="34" charset="0"/>
              <a:cs typeface="Calibri" panose="020F0502020204030204" pitchFamily="34" charset="0"/>
              <a:sym typeface="Bricolage Grotesque"/>
            </a:endParaRPr>
          </a:p>
          <a:p>
            <a:pPr marL="323850" lvl="1">
              <a:lnSpc>
                <a:spcPts val="4500"/>
              </a:lnSpc>
            </a:pPr>
            <a:endParaRPr lang="en-US" sz="3200" dirty="0">
              <a:ea typeface="Calibri" panose="020F0502020204030204" pitchFamily="34" charset="0"/>
              <a:cs typeface="Calibri" panose="020F0502020204030204" pitchFamily="34" charset="0"/>
              <a:sym typeface="Bricolage Grotesque"/>
            </a:endParaRPr>
          </a:p>
          <a:p>
            <a:pPr marL="323850" lvl="1">
              <a:lnSpc>
                <a:spcPts val="4500"/>
              </a:lnSpc>
            </a:pPr>
            <a:r>
              <a:rPr lang="vi-VN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Kiểu </a:t>
            </a:r>
            <a:r>
              <a:rPr lang="vi-VN" sz="3200" dirty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như tại trang A đi tới trang B, tại trang B chúng ta click back trên trình duyệt thì sẽ không quay trở lại trang A nữa</a:t>
            </a:r>
            <a:endParaRPr lang="en-US" sz="3200" dirty="0" smtClean="0">
              <a:ea typeface="Calibri" panose="020F0502020204030204" pitchFamily="34" charset="0"/>
              <a:cs typeface="Calibri" panose="020F0502020204030204" pitchFamily="34" charset="0"/>
              <a:sym typeface="Bricolage Grotesque"/>
            </a:endParaRPr>
          </a:p>
        </p:txBody>
      </p:sp>
      <p:sp>
        <p:nvSpPr>
          <p:cNvPr id="6" name="TextBox 2"/>
          <p:cNvSpPr txBox="1"/>
          <p:nvPr/>
        </p:nvSpPr>
        <p:spPr>
          <a:xfrm>
            <a:off x="152400" y="723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useNavigate</a:t>
            </a:r>
            <a:r>
              <a:rPr lang="en-US" sz="6999" b="1" dirty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với</a:t>
            </a:r>
            <a:r>
              <a:rPr lang="en-US" sz="6999" b="1" dirty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replace true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3722" y="5600700"/>
            <a:ext cx="15961555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512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05000" y="2400300"/>
            <a:ext cx="17145000" cy="5411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Cho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phép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truyền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data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khi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chuyển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trang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tới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trang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tiếp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theo</a:t>
            </a:r>
            <a:endParaRPr lang="en-US" sz="3200" dirty="0" smtClean="0">
              <a:ea typeface="Calibri" panose="020F0502020204030204" pitchFamily="34" charset="0"/>
              <a:cs typeface="Calibri" panose="020F0502020204030204" pitchFamily="34" charset="0"/>
              <a:sym typeface="Bricolage Grotesque"/>
            </a:endParaRPr>
          </a:p>
        </p:txBody>
      </p:sp>
      <p:sp>
        <p:nvSpPr>
          <p:cNvPr id="6" name="TextBox 2"/>
          <p:cNvSpPr txBox="1"/>
          <p:nvPr/>
        </p:nvSpPr>
        <p:spPr>
          <a:xfrm>
            <a:off x="152400" y="723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useNavigate</a:t>
            </a:r>
            <a:r>
              <a:rPr lang="en-US" sz="6999" b="1" dirty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với</a:t>
            </a:r>
            <a:r>
              <a:rPr lang="en-US" sz="6999" b="1" dirty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passing data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687599"/>
            <a:ext cx="8306664" cy="47639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1953" y="5067300"/>
            <a:ext cx="8686263" cy="4763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202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05000" y="2400300"/>
            <a:ext cx="15011400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en-US" sz="32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Cho </a:t>
            </a:r>
            <a:r>
              <a:rPr lang="en-US" sz="3200" dirty="0" err="1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phép</a:t>
            </a:r>
            <a:r>
              <a:rPr lang="en-US" sz="32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lồng</a:t>
            </a:r>
            <a:r>
              <a:rPr lang="en-US" sz="32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component con </a:t>
            </a:r>
            <a:r>
              <a:rPr lang="en-US" sz="3200" dirty="0" err="1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vào</a:t>
            </a:r>
            <a:r>
              <a:rPr lang="en-US" sz="32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trong</a:t>
            </a:r>
            <a:r>
              <a:rPr lang="en-US" sz="32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component cha</a:t>
            </a:r>
          </a:p>
          <a:p>
            <a:pPr marL="323850" lvl="1">
              <a:lnSpc>
                <a:spcPts val="4500"/>
              </a:lnSpc>
            </a:pPr>
            <a:endParaRPr lang="en-US" sz="3200" dirty="0" smtClean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  <a:sym typeface="Bricolage Grotesque"/>
            </a:endParaRPr>
          </a:p>
          <a:p>
            <a:pPr marL="323850" lvl="1">
              <a:lnSpc>
                <a:spcPts val="4500"/>
              </a:lnSpc>
            </a:pPr>
            <a:r>
              <a:rPr lang="vi-VN" sz="32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Nó </a:t>
            </a:r>
            <a:r>
              <a:rPr lang="vi-VN" sz="3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rất hữu ích khi bạn muốn giữ nguyên một phần giao diện (như header, sidebar) trong khi thay đổi nội dung chính dựa trên route con.</a:t>
            </a:r>
            <a:endParaRPr lang="en-US" sz="3200" dirty="0" smtClean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  <a:sym typeface="Bricolage Grotesque"/>
            </a:endParaRPr>
          </a:p>
        </p:txBody>
      </p:sp>
      <p:sp>
        <p:nvSpPr>
          <p:cNvPr id="6" name="TextBox 2"/>
          <p:cNvSpPr txBox="1"/>
          <p:nvPr/>
        </p:nvSpPr>
        <p:spPr>
          <a:xfrm>
            <a:off x="152400" y="723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Nested Routes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4991100"/>
            <a:ext cx="8229600" cy="38077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0200" y="4772514"/>
            <a:ext cx="7837302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155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05000" y="2400300"/>
            <a:ext cx="15011400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L</a:t>
            </a:r>
            <a:r>
              <a:rPr lang="vi-VN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à </a:t>
            </a:r>
            <a:r>
              <a:rPr lang="vi-VN" sz="3200" dirty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một cách để xác định route mặc định khi truy cập vào một route cha mà không có route con cụ thể nào được chỉ định</a:t>
            </a:r>
            <a:r>
              <a:rPr lang="vi-VN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.</a:t>
            </a:r>
            <a:endParaRPr lang="en-US" sz="3200" dirty="0" smtClean="0">
              <a:ea typeface="Calibri" panose="020F0502020204030204" pitchFamily="34" charset="0"/>
              <a:cs typeface="Arial" panose="020B0604020202020204" pitchFamily="34" charset="0"/>
              <a:sym typeface="Bricolage Grotesque"/>
            </a:endParaRPr>
          </a:p>
          <a:p>
            <a:pPr marL="323850" lvl="1">
              <a:lnSpc>
                <a:spcPts val="4500"/>
              </a:lnSpc>
            </a:pPr>
            <a:endParaRPr lang="en-US" sz="3200" dirty="0">
              <a:ea typeface="Calibri" panose="020F0502020204030204" pitchFamily="34" charset="0"/>
              <a:cs typeface="Arial" panose="020B0604020202020204" pitchFamily="34" charset="0"/>
              <a:sym typeface="Bricolage Grotesque"/>
            </a:endParaRPr>
          </a:p>
          <a:p>
            <a:pPr marL="323850" lvl="1">
              <a:lnSpc>
                <a:spcPts val="4500"/>
              </a:lnSpc>
            </a:pPr>
            <a:endParaRPr lang="vi-VN" sz="3200" dirty="0">
              <a:ea typeface="Calibri" panose="020F0502020204030204" pitchFamily="34" charset="0"/>
              <a:cs typeface="Arial" panose="020B0604020202020204" pitchFamily="34" charset="0"/>
              <a:sym typeface="Bricolage Grotesque"/>
            </a:endParaRPr>
          </a:p>
        </p:txBody>
      </p:sp>
      <p:sp>
        <p:nvSpPr>
          <p:cNvPr id="6" name="TextBox 2"/>
          <p:cNvSpPr txBox="1"/>
          <p:nvPr/>
        </p:nvSpPr>
        <p:spPr>
          <a:xfrm>
            <a:off x="152400" y="723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Index Routes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4076700"/>
            <a:ext cx="134112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724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05000" y="2400300"/>
            <a:ext cx="15011400" cy="5379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Cho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phép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bạn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định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nghĩa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các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route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với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các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tham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số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động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trong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URL</a:t>
            </a:r>
            <a:endParaRPr lang="vi-VN" sz="3200" dirty="0">
              <a:ea typeface="Calibri" panose="020F0502020204030204" pitchFamily="34" charset="0"/>
              <a:cs typeface="Arial" panose="020B0604020202020204" pitchFamily="34" charset="0"/>
              <a:sym typeface="Bricolage Grotesque"/>
            </a:endParaRPr>
          </a:p>
        </p:txBody>
      </p:sp>
      <p:sp>
        <p:nvSpPr>
          <p:cNvPr id="6" name="TextBox 2"/>
          <p:cNvSpPr txBox="1"/>
          <p:nvPr/>
        </p:nvSpPr>
        <p:spPr>
          <a:xfrm>
            <a:off x="152400" y="723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Dynamic Routes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390900"/>
            <a:ext cx="10363200" cy="35476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1200" y="5981700"/>
            <a:ext cx="7848600" cy="3531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553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05000" y="2400300"/>
            <a:ext cx="15011400" cy="11033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vi-VN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Trong một vài trường hợp route cố định như courses/add-course hay courses/edit-course thì ta sẽ khai báo route để bắt các trường hợp này</a:t>
            </a:r>
            <a:endParaRPr lang="vi-VN" sz="3200" dirty="0">
              <a:ea typeface="Calibri" panose="020F0502020204030204" pitchFamily="34" charset="0"/>
              <a:cs typeface="Arial" panose="020B0604020202020204" pitchFamily="34" charset="0"/>
              <a:sym typeface="Bricolage Grotesque"/>
            </a:endParaRPr>
          </a:p>
        </p:txBody>
      </p:sp>
      <p:sp>
        <p:nvSpPr>
          <p:cNvPr id="6" name="TextBox 2"/>
          <p:cNvSpPr txBox="1"/>
          <p:nvPr/>
        </p:nvSpPr>
        <p:spPr>
          <a:xfrm>
            <a:off x="152400" y="723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Dynamic Routes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4218947"/>
            <a:ext cx="9078351" cy="3352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800" y="6896100"/>
            <a:ext cx="10059110" cy="301148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496800" y="6362700"/>
            <a:ext cx="34334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Dạng</a:t>
            </a:r>
            <a:r>
              <a:rPr lang="en-US" sz="2400" dirty="0" smtClean="0"/>
              <a:t> multiple parameters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88350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152400" y="1104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Protected Routes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05000" y="2400300"/>
            <a:ext cx="15011400" cy="5379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Là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các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route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yêu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cầu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người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dung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phải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xác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thực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(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đăng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nhập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)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trước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khi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truy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cập</a:t>
            </a:r>
            <a:endParaRPr lang="vi-VN" sz="3200" dirty="0">
              <a:ea typeface="Calibri" panose="020F0502020204030204" pitchFamily="34" charset="0"/>
              <a:cs typeface="Arial" panose="020B0604020202020204" pitchFamily="34" charset="0"/>
              <a:sym typeface="Bricolage Grotesque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3390900"/>
            <a:ext cx="7924800" cy="37604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3400" y="5307955"/>
            <a:ext cx="9677400" cy="459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627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152400" y="1104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useSearchParams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05000" y="2400300"/>
            <a:ext cx="15011400" cy="5379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Là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1 hook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cho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phép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làm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việc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với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các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tham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số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truy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vấn</a:t>
            </a:r>
            <a:r>
              <a:rPr lang="en-US" sz="3200" dirty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(query parameters)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trong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URL</a:t>
            </a:r>
            <a:endParaRPr lang="vi-VN" sz="3200" dirty="0">
              <a:ea typeface="Calibri" panose="020F0502020204030204" pitchFamily="34" charset="0"/>
              <a:cs typeface="Arial" panose="020B0604020202020204" pitchFamily="34" charset="0"/>
              <a:sym typeface="Bricolage Grotesque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3592422"/>
            <a:ext cx="7191375" cy="23892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5572034"/>
            <a:ext cx="10200644" cy="393382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153400" y="4410048"/>
            <a:ext cx="96774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Button Laptop click=&gt;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https://example.com/?product=laptop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utton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Còn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click=&gt;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https://example.com/?product=laptop&amp;stock=in-stock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utton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Clear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click =&gt;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https://example.com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159" y="7448459"/>
            <a:ext cx="6364766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517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52400" y="545709"/>
            <a:ext cx="7391400" cy="930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Bài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tập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áp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dụng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3400" y="2476500"/>
            <a:ext cx="5334000" cy="5379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Mở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file README.md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buổi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9</a:t>
            </a:r>
            <a:endParaRPr lang="vi-VN" sz="3200" dirty="0">
              <a:ea typeface="Calibri" panose="020F0502020204030204" pitchFamily="34" charset="0"/>
              <a:cs typeface="Arial" panose="020B0604020202020204" pitchFamily="34" charset="0"/>
              <a:sym typeface="Bricolage Grotesque"/>
            </a:endParaRPr>
          </a:p>
        </p:txBody>
      </p:sp>
    </p:spTree>
    <p:extLst>
      <p:ext uri="{BB962C8B-B14F-4D97-AF65-F5344CB8AC3E}">
        <p14:creationId xmlns:p14="http://schemas.microsoft.com/office/powerpoint/2010/main" val="1599491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116205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Nội dung buổi học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191000" y="3009900"/>
            <a:ext cx="9678972" cy="1759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864" lvl="1" indent="-377932">
              <a:lnSpc>
                <a:spcPts val="7282"/>
              </a:lnSpc>
              <a:buFontTx/>
              <a:buAutoNum type="arabicPeriod"/>
            </a:pP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Context API </a:t>
            </a:r>
          </a:p>
          <a:p>
            <a:pPr marL="755864" lvl="1" indent="-377932">
              <a:lnSpc>
                <a:spcPts val="7282"/>
              </a:lnSpc>
              <a:buFontTx/>
              <a:buAutoNum type="arabicPeriod"/>
            </a:pP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500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Bài</a:t>
            </a: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500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tập</a:t>
            </a: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500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thực</a:t>
            </a: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500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hành</a:t>
            </a: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500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tại</a:t>
            </a: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500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lớp</a:t>
            </a:r>
            <a:endParaRPr lang="en-US" sz="3500" b="1" dirty="0" smtClean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52400" y="545709"/>
            <a:ext cx="7391400" cy="930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Bài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tập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áp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dụng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" y="2247900"/>
            <a:ext cx="7951778" cy="4038600"/>
          </a:xfrm>
          <a:prstGeom prst="rect">
            <a:avLst/>
          </a:prstGeom>
        </p:spPr>
      </p:pic>
      <p:pic>
        <p:nvPicPr>
          <p:cNvPr id="4" name="Screen Recording 2026-01-13 15251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10600" y="952500"/>
            <a:ext cx="9421822" cy="8668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895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52400" y="545709"/>
            <a:ext cx="7391400" cy="930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Bài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tập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áp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dụng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2247900"/>
            <a:ext cx="7861300" cy="3429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238" y="6134100"/>
            <a:ext cx="4114800" cy="3041922"/>
          </a:xfrm>
          <a:prstGeom prst="rect">
            <a:avLst/>
          </a:prstGeom>
        </p:spPr>
      </p:pic>
      <p:pic>
        <p:nvPicPr>
          <p:cNvPr id="7" name="Screen Recording 2026-01-13 15533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29600" y="97260"/>
            <a:ext cx="10153650" cy="909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830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609600" y="643235"/>
            <a:ext cx="112014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spcBef>
                <a:spcPct val="0"/>
              </a:spcBef>
            </a:pPr>
            <a:r>
              <a:rPr lang="en-US" sz="6000" b="1" u="none" strike="noStrike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Bài</a:t>
            </a:r>
            <a:r>
              <a:rPr lang="en-US" sz="6000" b="1" u="none" strike="noStrike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000" b="1" u="none" strike="noStrike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tập</a:t>
            </a:r>
            <a:r>
              <a:rPr lang="en-US" sz="6000" b="1" u="none" strike="noStrike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000" b="1" u="none" strike="noStrike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về</a:t>
            </a:r>
            <a:r>
              <a:rPr lang="en-US" sz="6000" b="1" u="none" strike="noStrike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000" b="1" u="none" strike="noStrike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nhà</a:t>
            </a:r>
            <a:endParaRPr lang="en-US" sz="6000" b="1" u="none" strike="noStrike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grpSp>
        <p:nvGrpSpPr>
          <p:cNvPr id="14" name="Group 14"/>
          <p:cNvGrpSpPr/>
          <p:nvPr/>
        </p:nvGrpSpPr>
        <p:grpSpPr>
          <a:xfrm>
            <a:off x="15493924" y="6934200"/>
            <a:ext cx="3467057" cy="4305236"/>
            <a:chOff x="0" y="0"/>
            <a:chExt cx="4622743" cy="5740315"/>
          </a:xfrm>
        </p:grpSpPr>
        <p:sp>
          <p:nvSpPr>
            <p:cNvPr id="15" name="Freeform 15"/>
            <p:cNvSpPr/>
            <p:nvPr/>
          </p:nvSpPr>
          <p:spPr>
            <a:xfrm rot="-2700000">
              <a:off x="-124706" y="1478676"/>
              <a:ext cx="4872155" cy="1665391"/>
            </a:xfrm>
            <a:custGeom>
              <a:avLst/>
              <a:gdLst/>
              <a:ahLst/>
              <a:cxnLst/>
              <a:rect l="l" t="t" r="r" b="b"/>
              <a:pathLst>
                <a:path w="4872155" h="1665391">
                  <a:moveTo>
                    <a:pt x="0" y="0"/>
                  </a:moveTo>
                  <a:lnTo>
                    <a:pt x="4872155" y="0"/>
                  </a:lnTo>
                  <a:lnTo>
                    <a:pt x="4872155" y="1665391"/>
                  </a:lnTo>
                  <a:lnTo>
                    <a:pt x="0" y="1665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=""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16" name="Group 16"/>
            <p:cNvGrpSpPr/>
            <p:nvPr/>
          </p:nvGrpSpPr>
          <p:grpSpPr>
            <a:xfrm rot="8100000">
              <a:off x="-106337" y="2577879"/>
              <a:ext cx="4835418" cy="1702128"/>
              <a:chOff x="0" y="0"/>
              <a:chExt cx="954623" cy="336039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95462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954623" h="336039">
                    <a:moveTo>
                      <a:pt x="751423" y="0"/>
                    </a:moveTo>
                    <a:cubicBezTo>
                      <a:pt x="863647" y="0"/>
                      <a:pt x="954623" y="75225"/>
                      <a:pt x="954623" y="168020"/>
                    </a:cubicBezTo>
                    <a:cubicBezTo>
                      <a:pt x="954623" y="260814"/>
                      <a:pt x="863647" y="336039"/>
                      <a:pt x="75142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1E293B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0" y="-19050"/>
                <a:ext cx="954623" cy="355089"/>
              </a:xfrm>
              <a:prstGeom prst="rect">
                <a:avLst/>
              </a:prstGeom>
            </p:spPr>
            <p:txBody>
              <a:bodyPr lIns="18752" tIns="18752" rIns="18752" bIns="18752" rtlCol="0" anchor="ctr"/>
              <a:lstStyle/>
              <a:p>
                <a:pPr marL="0" lvl="0" indent="0" algn="ctr">
                  <a:lnSpc>
                    <a:spcPts val="755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sp>
        <p:nvSpPr>
          <p:cNvPr id="9" name="TextBox 3"/>
          <p:cNvSpPr txBox="1"/>
          <p:nvPr/>
        </p:nvSpPr>
        <p:spPr>
          <a:xfrm>
            <a:off x="838200" y="1943100"/>
            <a:ext cx="7315200" cy="64633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800" b="1" dirty="0" smtClean="0"/>
              <a:t>Form Checkout (</a:t>
            </a:r>
            <a:r>
              <a:rPr lang="en-US" sz="2800" b="1" dirty="0" err="1" smtClean="0"/>
              <a:t>thanh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toán</a:t>
            </a:r>
            <a:r>
              <a:rPr lang="en-US" sz="2800" b="1" dirty="0" smtClean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800" dirty="0"/>
              <a:t>Thông tin người nhận (Tên, SĐT, và 3 ô địa chỉ combobox cho người dùng chọn xã, huyện, tỉnh).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800" dirty="0" smtClean="0"/>
              <a:t>Phương </a:t>
            </a:r>
            <a:r>
              <a:rPr lang="vi-VN" sz="2800" dirty="0"/>
              <a:t>thức thanh toán (Radio button: COD / Chuyển khoản).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800" dirty="0" smtClean="0"/>
              <a:t>Ghi </a:t>
            </a:r>
            <a:r>
              <a:rPr lang="vi-VN" sz="2800" dirty="0"/>
              <a:t>chú (Textarea).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800" dirty="0" smtClean="0"/>
              <a:t>Validate </a:t>
            </a:r>
            <a:r>
              <a:rPr lang="vi-VN" sz="2800" dirty="0"/>
              <a:t>chặt chẽ (SĐT phải là số, Địa chỉ không được quá ngắn).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800" dirty="0" smtClean="0"/>
              <a:t>Fetch </a:t>
            </a:r>
            <a:r>
              <a:rPr lang="vi-VN" sz="2800" dirty="0"/>
              <a:t>API giả lập để lấy danh sách xã, huyện, tỉnh tại Việt Nam (có thể dùng JSON tĩnh). </a:t>
            </a: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800" dirty="0" smtClean="0"/>
              <a:t>Truy </a:t>
            </a:r>
            <a:r>
              <a:rPr lang="vi-VN" sz="2800" dirty="0"/>
              <a:t>cập vào demo tại: https://vn-provinces-vue-demo.netlify.app/. 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48800" y="1104900"/>
            <a:ext cx="7543800" cy="837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336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116205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Vì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sao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sinh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ra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Context API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3400" y="2857500"/>
            <a:ext cx="8915400" cy="46166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ct val="150000"/>
              </a:lnSpc>
            </a:pPr>
            <a:r>
              <a:rPr lang="en-US" sz="2500" dirty="0" err="1">
                <a:sym typeface="Bricolage Grotesque"/>
              </a:rPr>
              <a:t>Hãy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cùng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xem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ví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dụ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sau</a:t>
            </a:r>
            <a:r>
              <a:rPr lang="en-US" sz="2500" dirty="0" smtClean="0">
                <a:sym typeface="Bricolage Grotesque"/>
              </a:rPr>
              <a:t>:</a:t>
            </a:r>
            <a:endParaRPr lang="en-US" sz="2500" dirty="0">
              <a:sym typeface="Bricolage Grotesque"/>
            </a:endParaRPr>
          </a:p>
          <a:p>
            <a:pPr marL="78105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 err="1">
                <a:sym typeface="Bricolage Grotesque"/>
              </a:rPr>
              <a:t>Chúng</a:t>
            </a:r>
            <a:r>
              <a:rPr lang="en-US" sz="2500" dirty="0">
                <a:sym typeface="Bricolage Grotesque"/>
              </a:rPr>
              <a:t> ta </a:t>
            </a:r>
            <a:r>
              <a:rPr lang="en-US" sz="2500" dirty="0" err="1">
                <a:sym typeface="Bricolage Grotesque"/>
              </a:rPr>
              <a:t>có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một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loại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dữ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liệu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là</a:t>
            </a:r>
            <a:r>
              <a:rPr lang="en-US" sz="2500" dirty="0">
                <a:sym typeface="Bricolage Grotesque"/>
              </a:rPr>
              <a:t> 1 </a:t>
            </a:r>
            <a:r>
              <a:rPr lang="en-US" sz="2500" dirty="0" err="1">
                <a:sym typeface="Bricolage Grotesque"/>
              </a:rPr>
              <a:t>số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với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giá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trị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là</a:t>
            </a:r>
            <a:r>
              <a:rPr lang="en-US" sz="2500" dirty="0">
                <a:sym typeface="Bricolage Grotesque"/>
              </a:rPr>
              <a:t> 10.</a:t>
            </a:r>
          </a:p>
          <a:p>
            <a:pPr marL="78105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 err="1">
                <a:sym typeface="Bricolage Grotesque"/>
              </a:rPr>
              <a:t>Chúng</a:t>
            </a:r>
            <a:r>
              <a:rPr lang="en-US" sz="2500" dirty="0">
                <a:sym typeface="Bricolage Grotesque"/>
              </a:rPr>
              <a:t> ta </a:t>
            </a:r>
            <a:r>
              <a:rPr lang="en-US" sz="2500" dirty="0" err="1">
                <a:sym typeface="Bricolage Grotesque"/>
              </a:rPr>
              <a:t>cần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dữ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liệu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này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trong</a:t>
            </a:r>
            <a:r>
              <a:rPr lang="en-US" sz="2500" dirty="0">
                <a:sym typeface="Bricolage Grotesque"/>
              </a:rPr>
              <a:t> component Red </a:t>
            </a:r>
            <a:r>
              <a:rPr lang="en-US" sz="2500" dirty="0" err="1">
                <a:sym typeface="Bricolage Grotesque"/>
              </a:rPr>
              <a:t>và</a:t>
            </a:r>
            <a:r>
              <a:rPr lang="en-US" sz="2500" dirty="0">
                <a:sym typeface="Bricolage Grotesque"/>
              </a:rPr>
              <a:t> Green.</a:t>
            </a:r>
          </a:p>
          <a:p>
            <a:pPr marL="78105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sym typeface="Bricolage Grotesque"/>
              </a:rPr>
              <a:t>Component Green </a:t>
            </a:r>
            <a:r>
              <a:rPr lang="en-US" sz="2500" dirty="0" err="1">
                <a:sym typeface="Bricolage Grotesque"/>
              </a:rPr>
              <a:t>là</a:t>
            </a:r>
            <a:r>
              <a:rPr lang="en-US" sz="2500" dirty="0">
                <a:sym typeface="Bricolage Grotesque"/>
              </a:rPr>
              <a:t> con </a:t>
            </a:r>
            <a:r>
              <a:rPr lang="en-US" sz="2500" dirty="0" err="1">
                <a:sym typeface="Bricolage Grotesque"/>
              </a:rPr>
              <a:t>của</a:t>
            </a:r>
            <a:r>
              <a:rPr lang="en-US" sz="2500" dirty="0">
                <a:sym typeface="Bricolage Grotesque"/>
              </a:rPr>
              <a:t> component Blue, </a:t>
            </a:r>
            <a:r>
              <a:rPr lang="en-US" sz="2500" dirty="0" err="1">
                <a:sym typeface="Bricolage Grotesque"/>
              </a:rPr>
              <a:t>và</a:t>
            </a:r>
            <a:r>
              <a:rPr lang="en-US" sz="2500" dirty="0">
                <a:sym typeface="Bricolage Grotesque"/>
              </a:rPr>
              <a:t> Blue </a:t>
            </a:r>
            <a:r>
              <a:rPr lang="en-US" sz="2500" dirty="0" err="1">
                <a:sym typeface="Bricolage Grotesque"/>
              </a:rPr>
              <a:t>lại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là</a:t>
            </a:r>
            <a:r>
              <a:rPr lang="en-US" sz="2500" dirty="0">
                <a:sym typeface="Bricolage Grotesque"/>
              </a:rPr>
              <a:t> con </a:t>
            </a:r>
            <a:r>
              <a:rPr lang="en-US" sz="2500" dirty="0" err="1">
                <a:sym typeface="Bricolage Grotesque"/>
              </a:rPr>
              <a:t>của</a:t>
            </a:r>
            <a:r>
              <a:rPr lang="en-US" sz="2500" dirty="0">
                <a:sym typeface="Bricolage Grotesque"/>
              </a:rPr>
              <a:t> component Red.</a:t>
            </a:r>
          </a:p>
          <a:p>
            <a:pPr marL="323850" lvl="1">
              <a:lnSpc>
                <a:spcPct val="150000"/>
              </a:lnSpc>
            </a:pPr>
            <a:endParaRPr lang="en-US" sz="2500" dirty="0" smtClean="0">
              <a:sym typeface="Bricolage Grotesque"/>
            </a:endParaRPr>
          </a:p>
          <a:p>
            <a:pPr marL="323850" lvl="1">
              <a:lnSpc>
                <a:spcPct val="150000"/>
              </a:lnSpc>
            </a:pPr>
            <a:r>
              <a:rPr lang="en-US" sz="2500" dirty="0" err="1" smtClean="0">
                <a:sym typeface="Bricolage Grotesque"/>
              </a:rPr>
              <a:t>Vì</a:t>
            </a:r>
            <a:r>
              <a:rPr lang="en-US" sz="2500" dirty="0" smtClean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vậy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chúng</a:t>
            </a:r>
            <a:r>
              <a:rPr lang="en-US" sz="2500" dirty="0">
                <a:sym typeface="Bricolage Grotesque"/>
              </a:rPr>
              <a:t> ta </a:t>
            </a:r>
            <a:r>
              <a:rPr lang="en-US" sz="2500" dirty="0" err="1">
                <a:sym typeface="Bricolage Grotesque"/>
              </a:rPr>
              <a:t>sẽ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cần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phải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gửi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dữ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liệu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từ</a:t>
            </a:r>
            <a:r>
              <a:rPr lang="en-US" sz="2500" dirty="0">
                <a:sym typeface="Bricolage Grotesque"/>
              </a:rPr>
              <a:t> Red </a:t>
            </a:r>
            <a:r>
              <a:rPr lang="en-US" sz="2500" dirty="0" err="1">
                <a:sym typeface="Bricolage Grotesque"/>
              </a:rPr>
              <a:t>đến</a:t>
            </a:r>
            <a:r>
              <a:rPr lang="en-US" sz="2500" dirty="0">
                <a:sym typeface="Bricolage Grotesque"/>
              </a:rPr>
              <a:t> Blue </a:t>
            </a:r>
            <a:r>
              <a:rPr lang="en-US" sz="2500" dirty="0" err="1">
                <a:sym typeface="Bricolage Grotesque"/>
              </a:rPr>
              <a:t>chỉ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để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gửi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nó</a:t>
            </a:r>
            <a:r>
              <a:rPr lang="en-US" sz="2500" dirty="0">
                <a:sym typeface="Bricolage Grotesque"/>
              </a:rPr>
              <a:t> </a:t>
            </a:r>
            <a:r>
              <a:rPr lang="en-US" sz="2500" dirty="0" err="1">
                <a:sym typeface="Bricolage Grotesque"/>
              </a:rPr>
              <a:t>tới</a:t>
            </a:r>
            <a:r>
              <a:rPr lang="en-US" sz="2500" dirty="0">
                <a:sym typeface="Bricolage Grotesque"/>
              </a:rPr>
              <a:t> Green.</a:t>
            </a:r>
            <a:endParaRPr lang="en-US" sz="2500" dirty="0" smtClean="0">
              <a:sym typeface="Bricolage Grotesque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7400" y="3771900"/>
            <a:ext cx="7783011" cy="4096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453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2400" y="1104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Context API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là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gì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?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09600" y="2628900"/>
            <a:ext cx="8534400" cy="59093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ct val="150000"/>
              </a:lnSpc>
            </a:pPr>
            <a:r>
              <a:rPr lang="en-US" sz="3200" dirty="0">
                <a:sym typeface="Bricolage Grotesque"/>
              </a:rPr>
              <a:t>Đ</a:t>
            </a:r>
            <a:r>
              <a:rPr lang="vi-VN" sz="3200" dirty="0" smtClean="0">
                <a:sym typeface="Bricolage Grotesque"/>
              </a:rPr>
              <a:t>ược </a:t>
            </a:r>
            <a:r>
              <a:rPr lang="vi-VN" sz="3200" dirty="0">
                <a:sym typeface="Bricolage Grotesque"/>
              </a:rPr>
              <a:t>sử dụng để quản lý trạng thái toàn cầu của ứng dụng mà không cần phải truyền props qua từng cấp của cây component. </a:t>
            </a:r>
            <a:endParaRPr lang="en-US" sz="3200" dirty="0" smtClean="0">
              <a:sym typeface="Bricolage Grotesque"/>
            </a:endParaRPr>
          </a:p>
          <a:p>
            <a:pPr marL="323850" lvl="1">
              <a:lnSpc>
                <a:spcPct val="150000"/>
              </a:lnSpc>
            </a:pPr>
            <a:endParaRPr lang="en-US" sz="3200" dirty="0">
              <a:sym typeface="Bricolage Grotesque"/>
            </a:endParaRPr>
          </a:p>
          <a:p>
            <a:pPr marL="323850" lvl="1">
              <a:lnSpc>
                <a:spcPct val="150000"/>
              </a:lnSpc>
            </a:pPr>
            <a:r>
              <a:rPr lang="vi-VN" sz="3200" dirty="0" smtClean="0">
                <a:sym typeface="Bricolage Grotesque"/>
              </a:rPr>
              <a:t>Nó </a:t>
            </a:r>
            <a:r>
              <a:rPr lang="vi-VN" sz="3200" dirty="0">
                <a:sym typeface="Bricolage Grotesque"/>
              </a:rPr>
              <a:t>cho phép bạn chia sẻ dữ liệu giữa các component mà không cần phải truyền dữ liệu thông qua props một cách thủ công từ component cha xuống component con.</a:t>
            </a:r>
            <a:endParaRPr lang="en-US" sz="3200" dirty="0" smtClean="0">
              <a:sym typeface="Bricolage Grotesque"/>
            </a:endParaRPr>
          </a:p>
        </p:txBody>
      </p:sp>
      <p:pic>
        <p:nvPicPr>
          <p:cNvPr id="1026" name="Picture 2" descr="Understanding Context API in Reac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200" y="2769678"/>
            <a:ext cx="8131769" cy="5768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2400" y="1104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Cách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tạo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781300"/>
            <a:ext cx="8808308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292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2400" y="1104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Thiết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lập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Router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896600" y="3848100"/>
            <a:ext cx="6172200" cy="51937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BrowserRouter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: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Giúp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giữ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cho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giao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diện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người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dung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đồng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bộ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với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URL</a:t>
            </a:r>
          </a:p>
          <a:p>
            <a:pPr marL="323850" lvl="1">
              <a:lnSpc>
                <a:spcPts val="4500"/>
              </a:lnSpc>
            </a:pPr>
            <a:endParaRPr lang="en-US" sz="3200" dirty="0">
              <a:ea typeface="Calibri" panose="020F0502020204030204" pitchFamily="34" charset="0"/>
              <a:cs typeface="Calibri" panose="020F0502020204030204" pitchFamily="34" charset="0"/>
              <a:sym typeface="Bricolage Grotesque"/>
            </a:endParaRPr>
          </a:p>
          <a:p>
            <a:pPr marL="323850" lvl="1">
              <a:lnSpc>
                <a:spcPts val="4500"/>
              </a:lnSpc>
            </a:pP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Routes: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Bao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bọc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các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route con,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khi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một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URL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khớp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thì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sẽ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render route con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đó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ra</a:t>
            </a:r>
            <a:endParaRPr lang="en-US" sz="3200" dirty="0" smtClean="0">
              <a:ea typeface="Calibri" panose="020F0502020204030204" pitchFamily="34" charset="0"/>
              <a:cs typeface="Calibri" panose="020F0502020204030204" pitchFamily="34" charset="0"/>
              <a:sym typeface="Bricolage Grotesque"/>
            </a:endParaRPr>
          </a:p>
          <a:p>
            <a:pPr marL="323850" lvl="1">
              <a:lnSpc>
                <a:spcPts val="4500"/>
              </a:lnSpc>
            </a:pPr>
            <a:endParaRPr lang="en-US" sz="3200" dirty="0">
              <a:ea typeface="Calibri" panose="020F0502020204030204" pitchFamily="34" charset="0"/>
              <a:cs typeface="Calibri" panose="020F0502020204030204" pitchFamily="34" charset="0"/>
              <a:sym typeface="Bricolage Grotesque"/>
            </a:endParaRPr>
          </a:p>
          <a:p>
            <a:pPr marL="323850" lvl="1">
              <a:lnSpc>
                <a:spcPts val="4500"/>
              </a:lnSpc>
            </a:pP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Route: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Định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nghĩa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1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đường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dẫn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cụ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thể</a:t>
            </a:r>
            <a:endParaRPr lang="en-US" sz="3200" dirty="0" smtClean="0">
              <a:ea typeface="Calibri" panose="020F0502020204030204" pitchFamily="34" charset="0"/>
              <a:cs typeface="Calibri" panose="020F0502020204030204" pitchFamily="34" charset="0"/>
              <a:sym typeface="Bricolage Grotesque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933700"/>
            <a:ext cx="964263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52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685800" y="3619500"/>
            <a:ext cx="6172200" cy="5262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en-US" sz="3200" dirty="0" err="1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Ngoài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ra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có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thể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viết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như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sau</a:t>
            </a:r>
            <a:endParaRPr lang="en-US" sz="3200" dirty="0" smtClean="0">
              <a:latin typeface="Arial" panose="020B0604020202020204" pitchFamily="34" charset="0"/>
              <a:cs typeface="Arial" panose="020B0604020202020204" pitchFamily="34" charset="0"/>
              <a:sym typeface="Bricolage Grotesque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0" y="495300"/>
            <a:ext cx="5642013" cy="9182100"/>
          </a:xfrm>
          <a:prstGeom prst="rect">
            <a:avLst/>
          </a:prstGeom>
        </p:spPr>
      </p:pic>
      <p:sp>
        <p:nvSpPr>
          <p:cNvPr id="6" name="TextBox 2"/>
          <p:cNvSpPr txBox="1"/>
          <p:nvPr/>
        </p:nvSpPr>
        <p:spPr>
          <a:xfrm>
            <a:off x="152400" y="1104900"/>
            <a:ext cx="8153400" cy="930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Thiết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lập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Router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5730059"/>
            <a:ext cx="7003752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388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304800" y="3086100"/>
            <a:ext cx="4724400" cy="930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Demo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6" name="Screen Recording 2026-01-14 13312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4000" y="190500"/>
            <a:ext cx="12725400" cy="964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024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2400" y="1104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useNavigate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896600" y="3848100"/>
            <a:ext cx="6172200" cy="22692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C</a:t>
            </a:r>
            <a:r>
              <a:rPr lang="vi-VN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ho </a:t>
            </a:r>
            <a:r>
              <a:rPr lang="vi-VN" sz="3200" dirty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phép bạn điều hướng (navigate) giữa các route trong ứng dụng React một cách dễ dàng</a:t>
            </a:r>
            <a:endParaRPr lang="en-US" sz="3200" dirty="0" smtClean="0">
              <a:ea typeface="Calibri" panose="020F0502020204030204" pitchFamily="34" charset="0"/>
              <a:cs typeface="Calibri" panose="020F0502020204030204" pitchFamily="34" charset="0"/>
              <a:sym typeface="Bricolage Grotesque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857500"/>
            <a:ext cx="9829800" cy="636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23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1518</TotalTime>
  <Words>638</Words>
  <Application>Microsoft Office PowerPoint</Application>
  <PresentationFormat>Custom</PresentationFormat>
  <Paragraphs>66</Paragraphs>
  <Slides>22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Bricolage Grotesque Bold</vt:lpstr>
      <vt:lpstr>Bricolage Grotesque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Bài thuyết trình - BUỔI 1: TỪ RAZOR VIEW SANG JSX</dc:title>
  <dc:description>Bài thuyết trình - BUỔI 1: TỪ RAZOR VIEW SANG JSX</dc:description>
  <cp:lastModifiedBy>vtrust</cp:lastModifiedBy>
  <cp:revision>51</cp:revision>
  <dcterms:created xsi:type="dcterms:W3CDTF">2006-08-16T00:00:00Z</dcterms:created>
  <dcterms:modified xsi:type="dcterms:W3CDTF">2026-01-16T08:53:34Z</dcterms:modified>
  <dc:identifier>DAG8Mi2FD9A</dc:identifier>
</cp:coreProperties>
</file>